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62" r:id="rId5"/>
    <p:sldId id="258" r:id="rId6"/>
    <p:sldId id="259" r:id="rId7"/>
    <p:sldId id="260" r:id="rId8"/>
    <p:sldId id="269" r:id="rId9"/>
    <p:sldId id="270" r:id="rId10"/>
    <p:sldId id="265" r:id="rId11"/>
    <p:sldId id="261" r:id="rId12"/>
    <p:sldId id="271" r:id="rId13"/>
    <p:sldId id="263" r:id="rId14"/>
    <p:sldId id="272" r:id="rId15"/>
    <p:sldId id="264" r:id="rId16"/>
    <p:sldId id="266" r:id="rId17"/>
    <p:sldId id="268" r:id="rId18"/>
    <p:sldId id="267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2F8F8-5BBA-47A4-BBAD-408E394AA88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8FCE0-09BD-4194-8572-418BBF1169F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63667-1505-48F4-B781-F7D4FAB0729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FDC01-7A88-4094-BE8D-8EB1AFFE3D8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F1448-38D9-463F-B5B4-1E8D2136459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3B263-1526-40A0-804A-4642760B055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EC503-6798-4617-904D-11ACCA919A5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1B28-D5DD-4342-9FAB-BA23D87985E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4606-A198-4C0B-A1CA-FF55037ED07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6A2C4-9166-4F4D-B006-B412C7A25EA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99AB-4E47-4AED-A6CE-E84F63FEFBB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577D5-91D0-429D-9DEE-BF04BED80E0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DB670-A681-4C7F-A8FA-16C5FD083DF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C76AF-BA7E-4D15-A2BE-1A8378DB4C0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124F-83DD-4832-8C74-B8CBE9E7F7A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BB4A8-757E-4F96-8311-B9CCE00E7C9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6C422-775E-4B5D-A89B-B7A444C240D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14CCE-A458-4364-A58A-5EC3D530A07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658C-6BF3-4A73-BB22-67E388D9344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4EB43-2B7C-47DF-AA52-F37D231EC40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BCAF7-E958-4709-9465-7ACB5A3A9E2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5AD7-8695-49B7-A816-4A7963A0747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81961"/>
                <a:invGamma/>
              </a:srgbClr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9A920B-00FA-4C56-A15B-CC681C249DE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4140200" y="6064250"/>
            <a:ext cx="10509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Britannic Bold" pitchFamily="34" charset="0"/>
              </a:rPr>
              <a:t>NURC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34" name="AutoShape 10"/>
          <p:cNvSpPr>
            <a:spLocks noChangeArrowheads="1"/>
          </p:cNvSpPr>
          <p:nvPr userDrawn="1"/>
        </p:nvSpPr>
        <p:spPr bwMode="auto">
          <a:xfrm>
            <a:off x="4067175" y="6092825"/>
            <a:ext cx="1296913" cy="457200"/>
          </a:xfrm>
          <a:prstGeom prst="flowChartProcess">
            <a:avLst/>
          </a:prstGeom>
          <a:noFill/>
          <a:ln w="50800" cmpd="thickThin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CC414C-1B86-4F0B-8BB7-FA8C9A0597D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464" name="Rectangle 8"/>
          <p:cNvSpPr>
            <a:spLocks noChangeArrowheads="1"/>
          </p:cNvSpPr>
          <p:nvPr userDrawn="1"/>
        </p:nvSpPr>
        <p:spPr bwMode="auto">
          <a:xfrm>
            <a:off x="7524750" y="5881688"/>
            <a:ext cx="14224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  <a:latin typeface="Britannic Bold" pitchFamily="34" charset="0"/>
              </a:rPr>
              <a:t>NURC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465" name="AutoShape 9"/>
          <p:cNvSpPr>
            <a:spLocks noChangeArrowheads="1"/>
          </p:cNvSpPr>
          <p:nvPr userDrawn="1"/>
        </p:nvSpPr>
        <p:spPr bwMode="auto">
          <a:xfrm>
            <a:off x="7524750" y="6021388"/>
            <a:ext cx="1441450" cy="576262"/>
          </a:xfrm>
          <a:prstGeom prst="flowChartProcess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NURC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Urology Research Collaborative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65625"/>
            <a:ext cx="6400800" cy="1752600"/>
          </a:xfrm>
        </p:spPr>
        <p:txBody>
          <a:bodyPr/>
          <a:lstStyle/>
          <a:p>
            <a:r>
              <a:rPr lang="en-GB" dirty="0" smtClean="0"/>
              <a:t>The possibilities and potential</a:t>
            </a:r>
            <a:endParaRPr lang="en-GB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707904" y="1124745"/>
            <a:ext cx="1656184" cy="720080"/>
          </a:xfrm>
          <a:prstGeom prst="flowChartProcess">
            <a:avLst/>
          </a:prstGeom>
          <a:noFill/>
          <a:ln w="50800" cmpd="thickThin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/>
              <a:t>Set up - potential problems</a:t>
            </a:r>
          </a:p>
        </p:txBody>
      </p:sp>
      <p:sp>
        <p:nvSpPr>
          <p:cNvPr id="7172" name="Content Placeholder 2"/>
          <p:cNvSpPr>
            <a:spLocks/>
          </p:cNvSpPr>
          <p:nvPr/>
        </p:nvSpPr>
        <p:spPr bwMode="auto">
          <a:xfrm>
            <a:off x="539552" y="119675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Getting us ‘on board’ – ownership and time</a:t>
            </a:r>
          </a:p>
          <a:p>
            <a:pPr marL="342900" indent="-342900">
              <a:spcBef>
                <a:spcPct val="20000"/>
              </a:spcBef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/>
              <a:t>Decision on ‘what projects</a:t>
            </a:r>
            <a:r>
              <a:rPr lang="en-GB" sz="2400" dirty="0" smtClean="0"/>
              <a:t>’ to do – need for a </a:t>
            </a:r>
            <a:r>
              <a:rPr lang="en-GB" sz="2400" dirty="0" smtClean="0"/>
              <a:t>Godfather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How many people for each project</a:t>
            </a:r>
            <a:endParaRPr lang="en-GB" sz="2400" dirty="0" smtClean="0"/>
          </a:p>
          <a:p>
            <a:pPr marL="342900" indent="-342900">
              <a:spcBef>
                <a:spcPct val="20000"/>
              </a:spcBef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/>
              <a:t>Formation of ‘authorship’ policy</a:t>
            </a:r>
          </a:p>
          <a:p>
            <a:pPr marL="742950" lvl="1" indent="-285750">
              <a:spcBef>
                <a:spcPct val="20000"/>
              </a:spcBef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/>
              <a:t>Engagement of </a:t>
            </a:r>
            <a:r>
              <a:rPr lang="en-GB" sz="2400" dirty="0" smtClean="0"/>
              <a:t>consultants and STC</a:t>
            </a:r>
            <a:endParaRPr lang="en-GB" sz="2400" dirty="0"/>
          </a:p>
          <a:p>
            <a:pPr marL="742950" lvl="1" indent="-285750">
              <a:spcBef>
                <a:spcPct val="20000"/>
              </a:spcBef>
            </a:pPr>
            <a:endParaRPr lang="en-GB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/>
              <a:t>Rotation of </a:t>
            </a:r>
            <a:r>
              <a:rPr lang="en-GB" sz="2400" dirty="0" smtClean="0"/>
              <a:t>posts - The </a:t>
            </a:r>
            <a:r>
              <a:rPr lang="en-GB" sz="2400" dirty="0"/>
              <a:t>benefit is also the disadvantage</a:t>
            </a:r>
          </a:p>
          <a:p>
            <a:pPr marL="742950" lvl="1" indent="-285750">
              <a:spcBef>
                <a:spcPct val="20000"/>
              </a:spcBef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Different ways of working this which we would need to decide. </a:t>
            </a:r>
          </a:p>
          <a:p>
            <a:r>
              <a:rPr lang="en-GB" sz="2800" dirty="0" smtClean="0"/>
              <a:t>One way;</a:t>
            </a:r>
          </a:p>
          <a:p>
            <a:pPr lvl="1"/>
            <a:r>
              <a:rPr lang="en-GB" sz="2400" dirty="0" smtClean="0"/>
              <a:t>The working group for a study will be the ‘writing group’ with the principle investigator first author. Others who have recruited the most/done large amounts of data collection can be co-opted onto writing group. All others who have done work will be ‘accredited’ via ‘on behalf of the NURC’ (they are citable papers</a:t>
            </a:r>
            <a:r>
              <a:rPr lang="en-GB" sz="2400" dirty="0" smtClean="0"/>
              <a:t>) – therefore incentivises SHO’s etc. </a:t>
            </a:r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are we at?....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We need to decide if this is going to worth the effort;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Discuss amongst ourselves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Support from Prof Pickard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Support from Chair of WMRC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It has happened before and is almost happening now.....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If there is a feeling of YES then....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Next steps?;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1) Set </a:t>
            </a:r>
            <a:r>
              <a:rPr lang="en-GB" sz="2000" dirty="0"/>
              <a:t>time and date for </a:t>
            </a:r>
            <a:r>
              <a:rPr lang="en-GB" sz="2000" dirty="0" smtClean="0"/>
              <a:t>first </a:t>
            </a:r>
            <a:r>
              <a:rPr lang="en-GB" sz="2000" dirty="0"/>
              <a:t>meeting – </a:t>
            </a:r>
            <a:r>
              <a:rPr lang="en-GB" sz="2000" dirty="0" smtClean="0"/>
              <a:t>mid </a:t>
            </a:r>
            <a:r>
              <a:rPr lang="en-GB" sz="2000" dirty="0"/>
              <a:t>July</a:t>
            </a:r>
            <a:r>
              <a:rPr lang="en-GB" sz="2000" dirty="0" smtClean="0"/>
              <a:t>. Likely mid week in the evening in </a:t>
            </a:r>
            <a:r>
              <a:rPr lang="en-GB" sz="2000" dirty="0" err="1" smtClean="0"/>
              <a:t>Urol</a:t>
            </a:r>
            <a:r>
              <a:rPr lang="en-GB" sz="2000" dirty="0" smtClean="0"/>
              <a:t> Seminar Room at FRH.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2) Detailed agenda will go out beforehand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3) Invite submissions </a:t>
            </a:r>
            <a:r>
              <a:rPr lang="en-GB" sz="2000" dirty="0"/>
              <a:t>for research </a:t>
            </a:r>
            <a:r>
              <a:rPr lang="en-GB" sz="2000" dirty="0" smtClean="0"/>
              <a:t>ideas which will be discussed – Prof will have a large say in what we should tackle first</a:t>
            </a: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Research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50 word abstract sent to Ali Rogers</a:t>
            </a:r>
          </a:p>
          <a:p>
            <a:r>
              <a:rPr lang="en-GB" sz="1600" dirty="0" smtClean="0"/>
              <a:t>1. Original</a:t>
            </a:r>
            <a:endParaRPr lang="en-GB" sz="1600" dirty="0" smtClean="0"/>
          </a:p>
          <a:p>
            <a:r>
              <a:rPr lang="en-GB" sz="1600" dirty="0" smtClean="0"/>
              <a:t>2. Aim answer to a simple question</a:t>
            </a:r>
          </a:p>
          <a:p>
            <a:r>
              <a:rPr lang="en-GB" sz="1600" dirty="0" smtClean="0"/>
              <a:t>3. Potential for high numbers eligible participants </a:t>
            </a:r>
            <a:endParaRPr lang="en-GB" sz="1600" dirty="0" smtClean="0"/>
          </a:p>
          <a:p>
            <a:pPr lvl="1"/>
            <a:r>
              <a:rPr lang="en-GB" sz="1200" dirty="0" smtClean="0"/>
              <a:t>(</a:t>
            </a:r>
            <a:r>
              <a:rPr lang="en-GB" sz="1200" dirty="0" smtClean="0"/>
              <a:t>think TRUS, flexi, ED, prophylactic </a:t>
            </a:r>
            <a:r>
              <a:rPr lang="en-GB" sz="1200" dirty="0" err="1" smtClean="0"/>
              <a:t>abx</a:t>
            </a:r>
            <a:r>
              <a:rPr lang="en-GB" sz="1200" dirty="0" smtClean="0"/>
              <a:t>, not renal trauma)</a:t>
            </a:r>
          </a:p>
          <a:p>
            <a:r>
              <a:rPr lang="en-GB" sz="1600" dirty="0" smtClean="0"/>
              <a:t>4. Recruit/collect data for 12 </a:t>
            </a:r>
            <a:r>
              <a:rPr lang="en-GB" sz="1600" dirty="0" smtClean="0"/>
              <a:t>months if prospective</a:t>
            </a:r>
            <a:endParaRPr lang="en-GB" sz="1600" dirty="0" smtClean="0"/>
          </a:p>
          <a:p>
            <a:r>
              <a:rPr lang="en-GB" sz="1600" dirty="0" smtClean="0"/>
              <a:t>5. Short lag time between entry and exit points from study i.e. max 6 months; 28 day infection rate = good; 5 year disease free survival = bad/too long</a:t>
            </a:r>
          </a:p>
          <a:p>
            <a:r>
              <a:rPr lang="en-GB" sz="1600" dirty="0" smtClean="0"/>
              <a:t>6. If RCT then patient and clinician in equipoise with regards to intervention.  Situations involving pieces of novel technology that offer incremental advantage but cost money seem like good idea.</a:t>
            </a:r>
          </a:p>
          <a:p>
            <a:r>
              <a:rPr lang="en-GB" sz="1600" dirty="0" smtClean="0"/>
              <a:t>7. Can recruit at all 4 sites</a:t>
            </a:r>
          </a:p>
          <a:p>
            <a:r>
              <a:rPr lang="en-GB" sz="1600" dirty="0" smtClean="0"/>
              <a:t>8. Does not have to be clinical per se, could be about training </a:t>
            </a:r>
            <a:r>
              <a:rPr lang="en-GB" sz="1600" dirty="0" smtClean="0"/>
              <a:t>itself</a:t>
            </a:r>
          </a:p>
          <a:p>
            <a:endParaRPr lang="en-GB" sz="1600" dirty="0" smtClean="0"/>
          </a:p>
          <a:p>
            <a:r>
              <a:rPr lang="en-GB" sz="1600" b="1" dirty="0" smtClean="0"/>
              <a:t>You don’t have to sell these at the meeting (and we may not get to discuss them at the first meeting) and ANY ideas are worthwhile</a:t>
            </a:r>
            <a:endParaRPr lang="en-GB" sz="1600" b="1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Once we get momentum...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Regular meetings as a whole </a:t>
            </a:r>
            <a:r>
              <a:rPr lang="en-GB" sz="2400" dirty="0" smtClean="0"/>
              <a:t>group – how often?</a:t>
            </a:r>
            <a:endParaRPr lang="en-GB" sz="2400" dirty="0"/>
          </a:p>
          <a:p>
            <a:pPr lvl="2">
              <a:lnSpc>
                <a:spcPct val="90000"/>
              </a:lnSpc>
              <a:buFontTx/>
              <a:buNone/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400" dirty="0"/>
              <a:t>Formation of a management </a:t>
            </a:r>
            <a:r>
              <a:rPr lang="en-GB" sz="2400" dirty="0" smtClean="0"/>
              <a:t>committee/dividing up the jobs </a:t>
            </a:r>
            <a:r>
              <a:rPr lang="en-GB" sz="1600" dirty="0" smtClean="0"/>
              <a:t>(depends on numbers </a:t>
            </a:r>
            <a:r>
              <a:rPr lang="en-GB" sz="1600" dirty="0"/>
              <a:t>of </a:t>
            </a:r>
            <a:r>
              <a:rPr lang="en-GB" sz="1600" dirty="0" err="1" smtClean="0"/>
              <a:t>SpR’s</a:t>
            </a:r>
            <a:r>
              <a:rPr lang="en-GB" sz="1600" dirty="0" smtClean="0"/>
              <a:t> involved)</a:t>
            </a:r>
            <a:endParaRPr lang="en-GB" sz="1600" dirty="0"/>
          </a:p>
          <a:p>
            <a:pPr lvl="1">
              <a:lnSpc>
                <a:spcPct val="90000"/>
              </a:lnSpc>
            </a:pPr>
            <a:r>
              <a:rPr lang="en-GB" sz="1800" dirty="0" smtClean="0">
                <a:ea typeface="ＭＳ Ｐゴシック" pitchFamily="34" charset="-128"/>
              </a:rPr>
              <a:t>The jobs include: Chairperson</a:t>
            </a:r>
            <a:r>
              <a:rPr lang="en-GB" sz="1800" dirty="0">
                <a:ea typeface="ＭＳ Ｐゴシック" pitchFamily="34" charset="-128"/>
              </a:rPr>
              <a:t>, Secretary, Webmaster, junior surgical liaison, Treasurer, New study manager, Chief Investigator of each study</a:t>
            </a:r>
          </a:p>
          <a:p>
            <a:pPr lvl="1">
              <a:lnSpc>
                <a:spcPct val="70000"/>
              </a:lnSpc>
              <a:spcBef>
                <a:spcPts val="1400"/>
              </a:spcBef>
              <a:buClr>
                <a:schemeClr val="accent2"/>
              </a:buClr>
              <a:buFont typeface="Wingdings" pitchFamily="2" charset="2"/>
              <a:buChar char=""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Get </a:t>
            </a:r>
            <a:r>
              <a:rPr lang="en-GB" sz="2400" dirty="0"/>
              <a:t>support from local trials </a:t>
            </a:r>
            <a:r>
              <a:rPr lang="en-GB" sz="2400" dirty="0" smtClean="0"/>
              <a:t>unit (could manage employment of study nurse etc</a:t>
            </a:r>
            <a:r>
              <a:rPr lang="en-GB" sz="2400" dirty="0" smtClean="0"/>
              <a:t>.), CRN &amp; </a:t>
            </a:r>
            <a:r>
              <a:rPr lang="en-GB" sz="2400" dirty="0"/>
              <a:t>national bodies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400" dirty="0"/>
              <a:t>Communication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Develop web site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Forums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Links with NEUS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424936" cy="4525963"/>
          </a:xfrm>
        </p:spPr>
        <p:txBody>
          <a:bodyPr/>
          <a:lstStyle/>
          <a:p>
            <a:r>
              <a:rPr lang="en-GB" sz="2800" dirty="0"/>
              <a:t>To think big we need to start small;</a:t>
            </a:r>
          </a:p>
          <a:p>
            <a:pPr lvl="2"/>
            <a:r>
              <a:rPr lang="en-GB" sz="2000" dirty="0"/>
              <a:t>Get </a:t>
            </a:r>
            <a:r>
              <a:rPr lang="en-GB" sz="2000" dirty="0" smtClean="0"/>
              <a:t>one </a:t>
            </a:r>
            <a:r>
              <a:rPr lang="en-GB" sz="2000" dirty="0"/>
              <a:t>project completed, to time, written up, presented and submitted in a co-ordinated way </a:t>
            </a:r>
            <a:r>
              <a:rPr lang="en-GB" sz="1600" dirty="0"/>
              <a:t>(with type A surgical  </a:t>
            </a:r>
            <a:r>
              <a:rPr lang="en-GB" sz="1600" dirty="0" smtClean="0"/>
              <a:t>personalities!).</a:t>
            </a:r>
            <a:endParaRPr lang="en-GB" sz="1600" dirty="0"/>
          </a:p>
          <a:p>
            <a:pPr lvl="2"/>
            <a:r>
              <a:rPr lang="en-GB" sz="2000" dirty="0"/>
              <a:t>Once </a:t>
            </a:r>
            <a:r>
              <a:rPr lang="en-GB" sz="2000" dirty="0" smtClean="0"/>
              <a:t>feasibility </a:t>
            </a:r>
            <a:r>
              <a:rPr lang="en-GB" sz="2000" dirty="0"/>
              <a:t>is shown, then progress. If </a:t>
            </a:r>
            <a:r>
              <a:rPr lang="en-GB" sz="2000" dirty="0" smtClean="0"/>
              <a:t>we don’t </a:t>
            </a:r>
            <a:r>
              <a:rPr lang="en-GB" sz="2000" dirty="0"/>
              <a:t>you will not be hearing from me or NURC again…..</a:t>
            </a:r>
          </a:p>
          <a:p>
            <a:pPr lvl="2">
              <a:buFontTx/>
              <a:buNone/>
            </a:pPr>
            <a:endParaRPr lang="en-GB" sz="2000" dirty="0"/>
          </a:p>
          <a:p>
            <a:r>
              <a:rPr lang="en-GB" sz="2800" dirty="0"/>
              <a:t>In the long run:</a:t>
            </a:r>
          </a:p>
          <a:p>
            <a:pPr lvl="2"/>
            <a:r>
              <a:rPr lang="en-GB" sz="2000" dirty="0"/>
              <a:t>Co-ordination between other Urology Research </a:t>
            </a:r>
            <a:r>
              <a:rPr lang="en-GB" sz="2000" dirty="0" err="1"/>
              <a:t>Collaboratives</a:t>
            </a:r>
            <a:r>
              <a:rPr lang="en-GB" sz="2000" dirty="0"/>
              <a:t>; only NURC and North West at present. </a:t>
            </a:r>
          </a:p>
          <a:p>
            <a:pPr lvl="2"/>
            <a:r>
              <a:rPr lang="en-GB" sz="2000" dirty="0" smtClean="0"/>
              <a:t>BAUS</a:t>
            </a:r>
            <a:endParaRPr lang="en-GB" sz="2000" dirty="0"/>
          </a:p>
          <a:p>
            <a:pPr lvl="2"/>
            <a:r>
              <a:rPr lang="en-GB" sz="2000" dirty="0"/>
              <a:t>National high volume </a:t>
            </a:r>
            <a:r>
              <a:rPr lang="en-GB" sz="2000" dirty="0" smtClean="0"/>
              <a:t>RCT’s – why not? </a:t>
            </a:r>
            <a:r>
              <a:rPr lang="en-GB" sz="1600" dirty="0" smtClean="0"/>
              <a:t>There are not many trainees who will apply for consultant posts with that experience/CV – its too late for me  but it is an amazing opportunity for the group if we are prepared to put the work in .........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51974" r="49506" b="1306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Is the future bright for collaborative working?....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15719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....I think so and SpR’s can be integral to this and we should maximise our potential.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73238"/>
            <a:ext cx="8229600" cy="1143000"/>
          </a:xfrm>
        </p:spPr>
        <p:txBody>
          <a:bodyPr/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en-GB" sz="4000" dirty="0"/>
              <a:t>What is a ‘Research Collaborative’?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A </a:t>
            </a:r>
            <a:r>
              <a:rPr lang="en-GB" sz="2800" dirty="0"/>
              <a:t>collaboration between specialty registrars in a region (deanery) with a desire for good quality, co-ordinated, multi-centre research and audits.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r>
              <a:rPr lang="en-GB" sz="2800" dirty="0"/>
              <a:t>Currently a ‘hot topic’ and supported at a national level.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3100" y="18161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000" dirty="0"/>
              <a:t>Difficult to conduct research alone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000" dirty="0"/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GB" sz="3000" dirty="0"/>
              <a:t>Natural network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Tx/>
              <a:buChar char="–"/>
            </a:pPr>
            <a:r>
              <a:rPr lang="en-GB" sz="2600" dirty="0"/>
              <a:t>Registrars rotating </a:t>
            </a:r>
            <a:endParaRPr lang="en-GB" sz="10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600" dirty="0"/>
              <a:t>Potential for multicentre trials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000" dirty="0"/>
              <a:t>A multitude of benefits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5"/>
          <p:cNvSpPr>
            <a:spLocks noChangeAspect="1" noChangeArrowheads="1" noTextEdit="1"/>
          </p:cNvSpPr>
          <p:nvPr/>
        </p:nvSpPr>
        <p:spPr bwMode="auto">
          <a:xfrm>
            <a:off x="-684213" y="620713"/>
            <a:ext cx="10585451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53" name="_s2053"/>
          <p:cNvSpPr>
            <a:spLocks noChangeArrowheads="1"/>
          </p:cNvSpPr>
          <p:nvPr/>
        </p:nvSpPr>
        <p:spPr bwMode="auto">
          <a:xfrm>
            <a:off x="417513" y="882650"/>
            <a:ext cx="1633537" cy="9588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2300" dirty="0"/>
              <a:t> </a:t>
            </a:r>
            <a:r>
              <a:rPr lang="en-GB" sz="1400" dirty="0"/>
              <a:t>Team leading</a:t>
            </a:r>
          </a:p>
          <a:p>
            <a:pPr algn="ctr">
              <a:defRPr/>
            </a:pPr>
            <a:r>
              <a:rPr lang="en-GB" sz="1400" dirty="0"/>
              <a:t>&amp; working</a:t>
            </a:r>
            <a:endParaRPr lang="en-US" sz="1400" dirty="0"/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2055" name="_s2055"/>
          <p:cNvSpPr>
            <a:spLocks noChangeArrowheads="1"/>
          </p:cNvSpPr>
          <p:nvPr/>
        </p:nvSpPr>
        <p:spPr bwMode="auto">
          <a:xfrm>
            <a:off x="231775" y="2019300"/>
            <a:ext cx="1265238" cy="5778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</a:rPr>
              <a:t>Enhance CV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4103" name="_s2056"/>
          <p:cNvSpPr>
            <a:spLocks noChangeShapeType="1"/>
          </p:cNvSpPr>
          <p:nvPr/>
        </p:nvSpPr>
        <p:spPr bwMode="auto">
          <a:xfrm flipH="1">
            <a:off x="3144838" y="4056063"/>
            <a:ext cx="823912" cy="1260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2057" name="_s2057"/>
          <p:cNvSpPr>
            <a:spLocks noChangeArrowheads="1"/>
          </p:cNvSpPr>
          <p:nvPr/>
        </p:nvSpPr>
        <p:spPr bwMode="auto">
          <a:xfrm>
            <a:off x="4271963" y="1841500"/>
            <a:ext cx="1303337" cy="695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</a:rPr>
              <a:t>Write papers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05" name="_s2058"/>
          <p:cNvSpPr>
            <a:spLocks noChangeShapeType="1"/>
          </p:cNvSpPr>
          <p:nvPr/>
        </p:nvSpPr>
        <p:spPr bwMode="auto">
          <a:xfrm>
            <a:off x="3541713" y="2981325"/>
            <a:ext cx="427037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2059" name="_s2059"/>
          <p:cNvSpPr>
            <a:spLocks noChangeArrowheads="1"/>
          </p:cNvSpPr>
          <p:nvPr/>
        </p:nvSpPr>
        <p:spPr bwMode="auto">
          <a:xfrm>
            <a:off x="231775" y="2981325"/>
            <a:ext cx="1614488" cy="9382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</a:rPr>
              <a:t>Publications</a:t>
            </a:r>
          </a:p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</a:rPr>
              <a:t> &amp; Presentations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07" name="_s2060"/>
          <p:cNvSpPr>
            <a:spLocks noChangeShapeType="1"/>
          </p:cNvSpPr>
          <p:nvPr/>
        </p:nvSpPr>
        <p:spPr bwMode="auto">
          <a:xfrm>
            <a:off x="5289550" y="4056063"/>
            <a:ext cx="57785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2061" name="_s2061"/>
          <p:cNvSpPr>
            <a:spLocks noChangeArrowheads="1"/>
          </p:cNvSpPr>
          <p:nvPr/>
        </p:nvSpPr>
        <p:spPr bwMode="auto">
          <a:xfrm>
            <a:off x="1555750" y="3919538"/>
            <a:ext cx="1439863" cy="7239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400" dirty="0"/>
              <a:t>Transferable</a:t>
            </a:r>
          </a:p>
          <a:p>
            <a:pPr algn="ctr">
              <a:defRPr/>
            </a:pPr>
            <a:r>
              <a:rPr lang="en-GB" sz="1400" dirty="0"/>
              <a:t>skills</a:t>
            </a:r>
            <a:endParaRPr lang="en-US" sz="1400" dirty="0"/>
          </a:p>
        </p:txBody>
      </p:sp>
      <p:sp>
        <p:nvSpPr>
          <p:cNvPr id="4109" name="_s2062"/>
          <p:cNvSpPr>
            <a:spLocks noChangeShapeType="1"/>
          </p:cNvSpPr>
          <p:nvPr/>
        </p:nvSpPr>
        <p:spPr bwMode="auto">
          <a:xfrm flipV="1">
            <a:off x="5033963" y="2325688"/>
            <a:ext cx="1257300" cy="941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2063" name="_s2063"/>
          <p:cNvSpPr>
            <a:spLocks noChangeArrowheads="1"/>
          </p:cNvSpPr>
          <p:nvPr/>
        </p:nvSpPr>
        <p:spPr bwMode="auto">
          <a:xfrm>
            <a:off x="3932238" y="569913"/>
            <a:ext cx="1643062" cy="9239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400" dirty="0"/>
              <a:t>Data </a:t>
            </a:r>
          </a:p>
          <a:p>
            <a:pPr algn="ctr">
              <a:defRPr/>
            </a:pPr>
            <a:r>
              <a:rPr lang="en-GB" sz="1400" dirty="0"/>
              <a:t>Collection </a:t>
            </a:r>
          </a:p>
          <a:p>
            <a:pPr algn="ctr">
              <a:defRPr/>
            </a:pPr>
            <a:r>
              <a:rPr lang="en-GB" sz="1400" dirty="0"/>
              <a:t>&amp; analysis</a:t>
            </a:r>
            <a:endParaRPr lang="en-US" sz="1400" dirty="0"/>
          </a:p>
        </p:txBody>
      </p:sp>
      <p:sp>
        <p:nvSpPr>
          <p:cNvPr id="2065" name="_s2065"/>
          <p:cNvSpPr>
            <a:spLocks noChangeArrowheads="1"/>
          </p:cNvSpPr>
          <p:nvPr/>
        </p:nvSpPr>
        <p:spPr bwMode="auto">
          <a:xfrm>
            <a:off x="2005013" y="122238"/>
            <a:ext cx="1751012" cy="9969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400" dirty="0"/>
              <a:t>Project </a:t>
            </a:r>
          </a:p>
          <a:p>
            <a:pPr algn="ctr">
              <a:defRPr/>
            </a:pPr>
            <a:r>
              <a:rPr lang="en-GB" sz="1400" dirty="0"/>
              <a:t>Methodology</a:t>
            </a:r>
          </a:p>
          <a:p>
            <a:pPr algn="ctr">
              <a:defRPr/>
            </a:pPr>
            <a:r>
              <a:rPr lang="en-GB" sz="1400" dirty="0"/>
              <a:t>&amp; design</a:t>
            </a:r>
            <a:endParaRPr lang="en-US" sz="1400" dirty="0"/>
          </a:p>
        </p:txBody>
      </p:sp>
      <p:sp>
        <p:nvSpPr>
          <p:cNvPr id="2066" name="_s2066"/>
          <p:cNvSpPr>
            <a:spLocks noChangeArrowheads="1"/>
          </p:cNvSpPr>
          <p:nvPr/>
        </p:nvSpPr>
        <p:spPr bwMode="auto">
          <a:xfrm>
            <a:off x="2051842" y="2061510"/>
            <a:ext cx="1704182" cy="1136649"/>
          </a:xfrm>
          <a:prstGeom prst="ellipse">
            <a:avLst/>
          </a:prstGeom>
          <a:solidFill>
            <a:schemeClr val="accent6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Trainee</a:t>
            </a:r>
            <a:endParaRPr lang="en-US" sz="2000" b="1" dirty="0"/>
          </a:p>
        </p:txBody>
      </p:sp>
      <p:sp>
        <p:nvSpPr>
          <p:cNvPr id="19" name="_s2066"/>
          <p:cNvSpPr>
            <a:spLocks noChangeArrowheads="1"/>
          </p:cNvSpPr>
          <p:nvPr/>
        </p:nvSpPr>
        <p:spPr bwMode="auto">
          <a:xfrm>
            <a:off x="5868120" y="3918883"/>
            <a:ext cx="1704182" cy="1136649"/>
          </a:xfrm>
          <a:prstGeom prst="ellipse">
            <a:avLst/>
          </a:prstGeom>
          <a:solidFill>
            <a:srgbClr val="31859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Quality of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Research</a:t>
            </a:r>
            <a:endParaRPr lang="en-US" sz="2000" b="1" dirty="0"/>
          </a:p>
        </p:txBody>
      </p:sp>
      <p:sp>
        <p:nvSpPr>
          <p:cNvPr id="20" name="_s2066"/>
          <p:cNvSpPr>
            <a:spLocks noChangeArrowheads="1"/>
          </p:cNvSpPr>
          <p:nvPr/>
        </p:nvSpPr>
        <p:spPr bwMode="auto">
          <a:xfrm>
            <a:off x="6143625" y="1493185"/>
            <a:ext cx="1704182" cy="1136649"/>
          </a:xfrm>
          <a:prstGeom prst="ellipse">
            <a:avLst/>
          </a:prstGeom>
          <a:solidFill>
            <a:srgbClr val="31859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Patients</a:t>
            </a:r>
            <a:endParaRPr lang="en-US" sz="2000" b="1" dirty="0"/>
          </a:p>
        </p:txBody>
      </p:sp>
      <p:sp>
        <p:nvSpPr>
          <p:cNvPr id="21" name="_s2066"/>
          <p:cNvSpPr>
            <a:spLocks noChangeArrowheads="1"/>
          </p:cNvSpPr>
          <p:nvPr/>
        </p:nvSpPr>
        <p:spPr bwMode="auto">
          <a:xfrm>
            <a:off x="2083886" y="5192683"/>
            <a:ext cx="1704182" cy="1136649"/>
          </a:xfrm>
          <a:prstGeom prst="ellipse">
            <a:avLst/>
          </a:prstGeom>
          <a:solidFill>
            <a:srgbClr val="31859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Region</a:t>
            </a:r>
            <a:endParaRPr lang="en-US" sz="2000" b="1" dirty="0"/>
          </a:p>
        </p:txBody>
      </p:sp>
      <p:sp>
        <p:nvSpPr>
          <p:cNvPr id="22" name="_s2066"/>
          <p:cNvSpPr>
            <a:spLocks noChangeArrowheads="1"/>
          </p:cNvSpPr>
          <p:nvPr/>
        </p:nvSpPr>
        <p:spPr bwMode="auto">
          <a:xfrm>
            <a:off x="3335670" y="3138307"/>
            <a:ext cx="2238965" cy="1561151"/>
          </a:xfrm>
          <a:prstGeom prst="ellipse">
            <a:avLst/>
          </a:prstGeom>
          <a:solidFill>
            <a:schemeClr val="tx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Benefits of 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Research 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FFFF00"/>
                </a:solidFill>
              </a:rPr>
              <a:t>Collaborative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5" name="_s2065"/>
          <p:cNvSpPr>
            <a:spLocks noChangeArrowheads="1"/>
          </p:cNvSpPr>
          <p:nvPr/>
        </p:nvSpPr>
        <p:spPr bwMode="auto">
          <a:xfrm>
            <a:off x="7200900" y="5316538"/>
            <a:ext cx="1293813" cy="9032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400" dirty="0"/>
              <a:t>More clinical </a:t>
            </a:r>
          </a:p>
          <a:p>
            <a:pPr algn="ctr">
              <a:defRPr/>
            </a:pPr>
            <a:r>
              <a:rPr lang="en-GB" sz="1400" dirty="0"/>
              <a:t>surgical trials</a:t>
            </a:r>
            <a:endParaRPr lang="en-US" sz="1400" dirty="0"/>
          </a:p>
        </p:txBody>
      </p:sp>
      <p:sp>
        <p:nvSpPr>
          <p:cNvPr id="26" name="_s2065"/>
          <p:cNvSpPr>
            <a:spLocks noChangeArrowheads="1"/>
          </p:cNvSpPr>
          <p:nvPr/>
        </p:nvSpPr>
        <p:spPr bwMode="auto">
          <a:xfrm>
            <a:off x="7572375" y="3267075"/>
            <a:ext cx="1308100" cy="609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400" dirty="0"/>
              <a:t>Multicentre</a:t>
            </a:r>
          </a:p>
          <a:p>
            <a:pPr algn="ctr">
              <a:defRPr/>
            </a:pPr>
            <a:r>
              <a:rPr lang="en-GB" sz="1400" dirty="0"/>
              <a:t>Trials</a:t>
            </a:r>
            <a:endParaRPr lang="en-US" sz="1400" dirty="0"/>
          </a:p>
        </p:txBody>
      </p:sp>
      <p:sp>
        <p:nvSpPr>
          <p:cNvPr id="27" name="_s2065"/>
          <p:cNvSpPr>
            <a:spLocks noChangeArrowheads="1"/>
          </p:cNvSpPr>
          <p:nvPr/>
        </p:nvSpPr>
        <p:spPr bwMode="auto">
          <a:xfrm>
            <a:off x="5033963" y="5554663"/>
            <a:ext cx="1257300" cy="7747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GB" sz="1400" dirty="0"/>
              <a:t>Better </a:t>
            </a:r>
          </a:p>
          <a:p>
            <a:pPr algn="ctr">
              <a:defRPr/>
            </a:pPr>
            <a:r>
              <a:rPr lang="en-GB" sz="1400" dirty="0"/>
              <a:t>recruitment</a:t>
            </a:r>
            <a:endParaRPr lang="en-US" sz="1400" dirty="0"/>
          </a:p>
        </p:txBody>
      </p:sp>
      <p:sp>
        <p:nvSpPr>
          <p:cNvPr id="4130" name="_s2058"/>
          <p:cNvSpPr>
            <a:spLocks noChangeShapeType="1"/>
          </p:cNvSpPr>
          <p:nvPr/>
        </p:nvSpPr>
        <p:spPr bwMode="auto">
          <a:xfrm flipV="1">
            <a:off x="5867400" y="4924425"/>
            <a:ext cx="276225" cy="63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1" name="_s2058"/>
          <p:cNvSpPr>
            <a:spLocks noChangeShapeType="1"/>
          </p:cNvSpPr>
          <p:nvPr/>
        </p:nvSpPr>
        <p:spPr bwMode="auto">
          <a:xfrm flipV="1">
            <a:off x="7219950" y="3727450"/>
            <a:ext cx="427038" cy="32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2" name="_s2058"/>
          <p:cNvSpPr>
            <a:spLocks noChangeShapeType="1"/>
          </p:cNvSpPr>
          <p:nvPr/>
        </p:nvSpPr>
        <p:spPr bwMode="auto">
          <a:xfrm>
            <a:off x="7219950" y="4924425"/>
            <a:ext cx="352425" cy="438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3" name="_s2054"/>
          <p:cNvSpPr>
            <a:spLocks noChangeShapeType="1"/>
          </p:cNvSpPr>
          <p:nvPr/>
        </p:nvSpPr>
        <p:spPr bwMode="auto">
          <a:xfrm flipH="1" flipV="1">
            <a:off x="2797175" y="1119188"/>
            <a:ext cx="0" cy="942975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4" name="_s2054"/>
          <p:cNvSpPr>
            <a:spLocks noChangeShapeType="1"/>
          </p:cNvSpPr>
          <p:nvPr/>
        </p:nvSpPr>
        <p:spPr bwMode="auto">
          <a:xfrm flipH="1">
            <a:off x="3335338" y="1227138"/>
            <a:ext cx="633412" cy="923925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5" name="_s2054"/>
          <p:cNvSpPr>
            <a:spLocks noChangeShapeType="1"/>
          </p:cNvSpPr>
          <p:nvPr/>
        </p:nvSpPr>
        <p:spPr bwMode="auto">
          <a:xfrm flipH="1">
            <a:off x="3629025" y="2184400"/>
            <a:ext cx="642938" cy="182563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6" name="_s2054"/>
          <p:cNvSpPr>
            <a:spLocks noChangeShapeType="1"/>
          </p:cNvSpPr>
          <p:nvPr/>
        </p:nvSpPr>
        <p:spPr bwMode="auto">
          <a:xfrm flipH="1">
            <a:off x="1776413" y="2974975"/>
            <a:ext cx="457200" cy="292100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7" name="_s2054"/>
          <p:cNvSpPr>
            <a:spLocks noChangeShapeType="1"/>
          </p:cNvSpPr>
          <p:nvPr/>
        </p:nvSpPr>
        <p:spPr bwMode="auto">
          <a:xfrm flipH="1">
            <a:off x="2395538" y="3198813"/>
            <a:ext cx="196850" cy="720725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8" name="_s2054"/>
          <p:cNvSpPr>
            <a:spLocks noChangeShapeType="1"/>
          </p:cNvSpPr>
          <p:nvPr/>
        </p:nvSpPr>
        <p:spPr bwMode="auto">
          <a:xfrm flipH="1" flipV="1">
            <a:off x="1838325" y="1689100"/>
            <a:ext cx="557213" cy="495300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  <p:sp>
        <p:nvSpPr>
          <p:cNvPr id="4139" name="_s2054"/>
          <p:cNvSpPr>
            <a:spLocks noChangeShapeType="1"/>
          </p:cNvSpPr>
          <p:nvPr/>
        </p:nvSpPr>
        <p:spPr bwMode="auto">
          <a:xfrm flipH="1" flipV="1">
            <a:off x="1497013" y="2366963"/>
            <a:ext cx="587375" cy="169862"/>
          </a:xfrm>
          <a:prstGeom prst="line">
            <a:avLst/>
          </a:prstGeom>
          <a:noFill/>
          <a:ln w="28575">
            <a:solidFill>
              <a:srgbClr val="40404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specialties…..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23850" y="1196975"/>
            <a:ext cx="8229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General Surgery</a:t>
            </a:r>
            <a:r>
              <a:rPr lang="en-US" sz="2000" dirty="0"/>
              <a:t> (WMRC) – multiple others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National  </a:t>
            </a:r>
            <a:r>
              <a:rPr lang="en-US" sz="2000" b="1" dirty="0"/>
              <a:t>cardiothoracic</a:t>
            </a:r>
            <a:r>
              <a:rPr lang="en-US" sz="2000" dirty="0"/>
              <a:t> research collaborative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Yorkshire </a:t>
            </a:r>
            <a:r>
              <a:rPr lang="en-US" sz="2000" b="1" dirty="0" err="1"/>
              <a:t>Orthopaedic</a:t>
            </a:r>
            <a:r>
              <a:rPr lang="en-US" sz="2000" dirty="0"/>
              <a:t> Trainees group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Radiologists</a:t>
            </a:r>
            <a:r>
              <a:rPr lang="en-US" sz="2000" dirty="0"/>
              <a:t> (Midlands)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Plastic</a:t>
            </a:r>
            <a:r>
              <a:rPr lang="en-US" sz="2000" dirty="0"/>
              <a:t> </a:t>
            </a:r>
            <a:r>
              <a:rPr lang="en-US" sz="2000" b="1" dirty="0"/>
              <a:t>surgeons</a:t>
            </a:r>
            <a:r>
              <a:rPr lang="en-US" sz="2000" dirty="0"/>
              <a:t> (London)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Ophthalmic</a:t>
            </a:r>
            <a:r>
              <a:rPr lang="en-US" sz="2000" dirty="0"/>
              <a:t> </a:t>
            </a:r>
            <a:r>
              <a:rPr lang="en-US" sz="2000" b="1" dirty="0"/>
              <a:t>surgeons </a:t>
            </a:r>
            <a:r>
              <a:rPr lang="en-US" sz="2000" dirty="0"/>
              <a:t>(Newcastle)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Neurosurgeons</a:t>
            </a:r>
            <a:r>
              <a:rPr lang="en-US" sz="2000" dirty="0"/>
              <a:t> (Oxford)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Dermatologists</a:t>
            </a:r>
            <a:r>
              <a:rPr lang="en-US" sz="2000" dirty="0"/>
              <a:t> (Wales)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potential....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Well illustrated by ‘WMRC’ </a:t>
            </a:r>
            <a:r>
              <a:rPr lang="en-GB" sz="1600" dirty="0"/>
              <a:t>(&gt;100 trainees. 17 centres) </a:t>
            </a:r>
          </a:p>
          <a:p>
            <a:pPr lvl="1"/>
            <a:r>
              <a:rPr lang="en-GB" sz="2400" dirty="0"/>
              <a:t>Rossini (Reduction of Surgical Site infection using a Novel Intervention) RCT</a:t>
            </a:r>
          </a:p>
          <a:p>
            <a:pPr lvl="2"/>
            <a:r>
              <a:rPr lang="en-GB" sz="2000" dirty="0"/>
              <a:t>£232,000 NIHR funding</a:t>
            </a:r>
          </a:p>
          <a:p>
            <a:pPr lvl="2"/>
            <a:r>
              <a:rPr lang="en-GB" sz="2000" dirty="0"/>
              <a:t>Fastest recruiting gen </a:t>
            </a:r>
            <a:r>
              <a:rPr lang="en-GB" sz="2000" dirty="0" err="1"/>
              <a:t>surg</a:t>
            </a:r>
            <a:r>
              <a:rPr lang="en-GB" sz="2000" dirty="0"/>
              <a:t> trial </a:t>
            </a:r>
            <a:r>
              <a:rPr lang="en-GB" sz="2000" dirty="0" smtClean="0"/>
              <a:t>last year- </a:t>
            </a:r>
            <a:r>
              <a:rPr lang="en-GB" sz="2000" dirty="0"/>
              <a:t>closed</a:t>
            </a:r>
          </a:p>
          <a:p>
            <a:pPr lvl="2"/>
            <a:r>
              <a:rPr lang="en-GB" sz="2000" dirty="0"/>
              <a:t>21 centres around UK. </a:t>
            </a:r>
          </a:p>
          <a:p>
            <a:pPr lvl="2"/>
            <a:r>
              <a:rPr lang="en-GB" sz="2000" dirty="0"/>
              <a:t>Likely LANCET publication</a:t>
            </a:r>
          </a:p>
          <a:p>
            <a:pPr lvl="2">
              <a:buFontTx/>
              <a:buNone/>
            </a:pPr>
            <a:endParaRPr lang="en-GB" sz="2000" dirty="0"/>
          </a:p>
          <a:p>
            <a:pPr lvl="1"/>
            <a:r>
              <a:rPr lang="en-GB" sz="2400" dirty="0"/>
              <a:t>Portfolio also includes;</a:t>
            </a:r>
          </a:p>
          <a:p>
            <a:pPr lvl="2"/>
            <a:r>
              <a:rPr lang="en-GB" sz="2000" dirty="0"/>
              <a:t>2 other </a:t>
            </a:r>
            <a:r>
              <a:rPr lang="en-GB" sz="2000" dirty="0" smtClean="0"/>
              <a:t>RCT’s in process</a:t>
            </a:r>
            <a:endParaRPr lang="en-GB" sz="2000" dirty="0"/>
          </a:p>
          <a:p>
            <a:pPr lvl="2"/>
            <a:r>
              <a:rPr lang="en-GB" sz="2000" dirty="0"/>
              <a:t>Multiple cohort studies and audits (500 – 8000 pts)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they work it...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GB" sz="2400" dirty="0" smtClean="0"/>
              <a:t>Once a month meetings. Educational as well as organisational.</a:t>
            </a:r>
          </a:p>
          <a:p>
            <a:r>
              <a:rPr lang="en-GB" sz="2400" dirty="0" smtClean="0"/>
              <a:t>Committee required if a lot involved – otherwise all help needed. </a:t>
            </a:r>
          </a:p>
          <a:p>
            <a:r>
              <a:rPr lang="en-GB" sz="2400" dirty="0" smtClean="0"/>
              <a:t>All grant applications/trial protocols etc written by </a:t>
            </a:r>
            <a:r>
              <a:rPr lang="en-GB" sz="2400" dirty="0" err="1" smtClean="0"/>
              <a:t>SpR’s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Web site. National and local funding.</a:t>
            </a:r>
          </a:p>
          <a:p>
            <a:r>
              <a:rPr lang="en-GB" sz="2400" dirty="0" smtClean="0"/>
              <a:t>Mobilisation of ‘junior docs’ (SHO/F1) in data collection/recruitment.</a:t>
            </a:r>
          </a:p>
          <a:p>
            <a:r>
              <a:rPr lang="en-GB" sz="2400" dirty="0" smtClean="0"/>
              <a:t>Inter-collaborative working nationally</a:t>
            </a:r>
          </a:p>
          <a:p>
            <a:r>
              <a:rPr lang="en-GB" sz="2400" dirty="0" smtClean="0"/>
              <a:t>Having a ‘collaborative project’ on the go is almost necessary for the ARCP now for them</a:t>
            </a:r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52120" cy="1143000"/>
          </a:xfrm>
        </p:spPr>
        <p:txBody>
          <a:bodyPr/>
          <a:lstStyle/>
          <a:p>
            <a:r>
              <a:rPr lang="en-US" sz="3600" dirty="0" smtClean="0"/>
              <a:t>If it got big…….</a:t>
            </a:r>
            <a:endParaRPr lang="en-US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martArt Placeholder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315325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892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Custom Design</vt:lpstr>
      <vt:lpstr>NURC  Northern Urology Research Collaborative </vt:lpstr>
      <vt:lpstr>What is a ‘Research Collaborative’?</vt:lpstr>
      <vt:lpstr>Why?</vt:lpstr>
      <vt:lpstr>Slide 4</vt:lpstr>
      <vt:lpstr>Other specialties…..</vt:lpstr>
      <vt:lpstr>The potential....</vt:lpstr>
      <vt:lpstr>Slide 7</vt:lpstr>
      <vt:lpstr>How they work it...</vt:lpstr>
      <vt:lpstr>If it got big…….</vt:lpstr>
      <vt:lpstr>Set up - potential problems</vt:lpstr>
      <vt:lpstr>Authorship</vt:lpstr>
      <vt:lpstr>Where are we at?.... </vt:lpstr>
      <vt:lpstr>Research Ideas</vt:lpstr>
      <vt:lpstr>Once we get momentum...</vt:lpstr>
      <vt:lpstr>The future?</vt:lpstr>
      <vt:lpstr>Slide 16</vt:lpstr>
      <vt:lpstr> Any Questions?</vt:lpstr>
    </vt:vector>
  </TitlesOfParts>
  <Company>Newcastle Upon Tyne Hospitals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rogersa2</dc:creator>
  <cp:lastModifiedBy>Rogers</cp:lastModifiedBy>
  <cp:revision>6</cp:revision>
  <dcterms:created xsi:type="dcterms:W3CDTF">2012-05-22T14:39:37Z</dcterms:created>
  <dcterms:modified xsi:type="dcterms:W3CDTF">2012-05-31T19:42:52Z</dcterms:modified>
</cp:coreProperties>
</file>